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48" r:id="rId3"/>
    <p:sldMasterId id="2147483950" r:id="rId4"/>
    <p:sldMasterId id="2147483683" r:id="rId5"/>
  </p:sldMasterIdLst>
  <p:notesMasterIdLst>
    <p:notesMasterId r:id="rId25"/>
  </p:notesMasterIdLst>
  <p:handoutMasterIdLst>
    <p:handoutMasterId r:id="rId26"/>
  </p:handoutMasterIdLst>
  <p:sldIdLst>
    <p:sldId id="603" r:id="rId6"/>
    <p:sldId id="2417" r:id="rId7"/>
    <p:sldId id="2423" r:id="rId8"/>
    <p:sldId id="259" r:id="rId9"/>
    <p:sldId id="2426" r:id="rId10"/>
    <p:sldId id="2427" r:id="rId11"/>
    <p:sldId id="2428" r:id="rId12"/>
    <p:sldId id="2429" r:id="rId13"/>
    <p:sldId id="2430" r:id="rId14"/>
    <p:sldId id="2421" r:id="rId15"/>
    <p:sldId id="2434" r:id="rId16"/>
    <p:sldId id="2431" r:id="rId17"/>
    <p:sldId id="2432" r:id="rId18"/>
    <p:sldId id="2433" r:id="rId19"/>
    <p:sldId id="2435" r:id="rId20"/>
    <p:sldId id="2436" r:id="rId21"/>
    <p:sldId id="2437" r:id="rId22"/>
    <p:sldId id="582" r:id="rId23"/>
    <p:sldId id="2419" r:id="rId2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D1D1A"/>
    <a:srgbClr val="595757"/>
    <a:srgbClr val="221815"/>
    <a:srgbClr val="91A2BF"/>
    <a:srgbClr val="66BA36"/>
    <a:srgbClr val="E4EBEA"/>
    <a:srgbClr val="C00000"/>
    <a:srgbClr val="FFFF00"/>
    <a:srgbClr val="FFFFFF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3" autoAdjust="0"/>
    <p:restoredTop sz="96291" autoAdjust="0"/>
  </p:normalViewPr>
  <p:slideViewPr>
    <p:cSldViewPr snapToGrid="0" snapToObjects="1">
      <p:cViewPr>
        <p:scale>
          <a:sx n="96" d="100"/>
          <a:sy n="96" d="100"/>
        </p:scale>
        <p:origin x="136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85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18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21A3A-000B-724D-82E6-58165F25070D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26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460F0-4107-44B1-9AC0-A3E3C7045FFE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4E815-EB58-B7F4-CA07-DB3A06195A8C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0E3CC-989A-8250-417F-7E17E488D2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B6BBB75-E7CF-676E-F204-FA4CCAFAF988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22789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46909"/>
            <a:ext cx="10963473" cy="5108171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32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Lexend" pitchFamily="2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EAA6-5124-3D4A-95FF-740B70F60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F3652C3B-3BDF-C967-C9F7-FC41B185F5A1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2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2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2216C8F-403B-B46A-188F-43EEF71787A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2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2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03A16B-634D-EAB9-B25D-7FC30383AC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F0AA649-F2A3-8307-89FA-873D519CD422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2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339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351536"/>
            <a:ext cx="10963473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2">
            <a:extLst>
              <a:ext uri="{FF2B5EF4-FFF2-40B4-BE49-F238E27FC236}">
                <a16:creationId xmlns:a16="http://schemas.microsoft.com/office/drawing/2014/main" id="{A889820E-F4CC-AC5B-9669-79FCD2076373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82" name="TextBox 3">
            <a:extLst>
              <a:ext uri="{FF2B5EF4-FFF2-40B4-BE49-F238E27FC236}">
                <a16:creationId xmlns:a16="http://schemas.microsoft.com/office/drawing/2014/main" id="{6ED18A3F-5D6E-8C14-CCE2-48DD704755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4FE289D2-5824-FA98-93EC-11278F58E31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4" name="TextBox 2">
            <a:extLst>
              <a:ext uri="{FF2B5EF4-FFF2-40B4-BE49-F238E27FC236}">
                <a16:creationId xmlns:a16="http://schemas.microsoft.com/office/drawing/2014/main" id="{F5B0A06F-8FA9-A4D1-3C6E-01790866E6A9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81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096ED63-C01A-E59A-0E51-6A0B0BBA116D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9CF2DFB-DA79-1FAD-2622-D489DADA98F8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tx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tx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1FF1E5-88CB-58A6-2633-0268AAB8D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D01B9C1-1218-999A-DD42-4FB0536564EA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4C85EC5A-B1D1-236C-C798-DC56D534838F}"/>
              </a:ext>
            </a:extLst>
          </p:cNvPr>
          <p:cNvSpPr txBox="1"/>
          <p:nvPr userDrawn="1"/>
        </p:nvSpPr>
        <p:spPr>
          <a:xfrm>
            <a:off x="543605" y="6449875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B3DB6D1D-51F7-460F-4A45-A4BDD851537B}"/>
              </a:ext>
            </a:extLst>
          </p:cNvPr>
          <p:cNvSpPr txBox="1"/>
          <p:nvPr userDrawn="1"/>
        </p:nvSpPr>
        <p:spPr>
          <a:xfrm>
            <a:off x="8358978" y="6505275"/>
            <a:ext cx="499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algn="ctr"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047373-B0DC-3662-9BAC-5CC22CC6A5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21" y="6471608"/>
            <a:ext cx="252000" cy="252000"/>
          </a:xfrm>
          <a:prstGeom prst="ellipse">
            <a:avLst/>
          </a:prstGeom>
          <a:ln w="28575" cap="rnd">
            <a:solidFill>
              <a:schemeClr val="bg1"/>
            </a:solidFill>
            <a:prstDash val="solid"/>
          </a:ln>
          <a:effectLst/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A25B12D-379F-F36E-B68A-3F21FED73F90}"/>
              </a:ext>
            </a:extLst>
          </p:cNvPr>
          <p:cNvSpPr txBox="1"/>
          <p:nvPr userDrawn="1"/>
        </p:nvSpPr>
        <p:spPr>
          <a:xfrm>
            <a:off x="8830447" y="6458435"/>
            <a:ext cx="3237243" cy="27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10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100" dirty="0" err="1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2024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341794" y="4814879"/>
            <a:ext cx="108855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800" b="1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672" y="4861362"/>
            <a:ext cx="304066" cy="304066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https://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github.com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/chenzomi12/</a:t>
            </a:r>
            <a:r>
              <a:rPr lang="en-US" altLang="zh-CN" sz="1000" dirty="0" err="1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AIFoundation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VIDIA/repositories?q=cosmos" TargetMode="External"/><Relationship Id="rId2" Type="http://schemas.openxmlformats.org/officeDocument/2006/relationships/hyperlink" Target="https://github.com/NVIDIA/Cosmo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VIDIA Launches Cosmos, A Family of Open-Source Video Generation Models  Trained on 20 Million Hours Video Data - DigiAlps LTD">
            <a:extLst>
              <a:ext uri="{FF2B5EF4-FFF2-40B4-BE49-F238E27FC236}">
                <a16:creationId xmlns:a16="http://schemas.microsoft.com/office/drawing/2014/main" id="{7F2883EB-0CE1-BF88-E0AD-8118B99A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56C6CE-0F8A-4B8B-A85E-CECDD9097B54}"/>
              </a:ext>
            </a:extLst>
          </p:cNvPr>
          <p:cNvSpPr/>
          <p:nvPr/>
        </p:nvSpPr>
        <p:spPr>
          <a:xfrm>
            <a:off x="0" y="2003461"/>
            <a:ext cx="12196763" cy="3061699"/>
          </a:xfrm>
          <a:prstGeom prst="rect">
            <a:avLst/>
          </a:prstGeom>
          <a:solidFill>
            <a:srgbClr val="1D1D1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84F06FC8-A644-30C6-D07F-20FEFDFA57F8}"/>
              </a:ext>
            </a:extLst>
          </p:cNvPr>
          <p:cNvSpPr txBox="1">
            <a:spLocks/>
          </p:cNvSpPr>
          <p:nvPr/>
        </p:nvSpPr>
        <p:spPr>
          <a:xfrm>
            <a:off x="5369910" y="5171769"/>
            <a:ext cx="2624138" cy="979488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600" dirty="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6600" dirty="0">
              <a:solidFill>
                <a:schemeClr val="tx2"/>
              </a:solidFill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3CF9F-E87F-9B24-194C-3FE535389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280" y="5268519"/>
            <a:ext cx="895099" cy="895099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7EA8540-1E7D-F378-24FF-D989B2835265}"/>
              </a:ext>
            </a:extLst>
          </p:cNvPr>
          <p:cNvSpPr txBox="1">
            <a:spLocks/>
          </p:cNvSpPr>
          <p:nvPr/>
        </p:nvSpPr>
        <p:spPr>
          <a:xfrm>
            <a:off x="794489" y="2271858"/>
            <a:ext cx="10607784" cy="252617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</a:rPr>
              <a:t>NVIDIA</a:t>
            </a:r>
            <a:r>
              <a:rPr lang="zh-CN" altLang="en-US" sz="8800" dirty="0">
                <a:solidFill>
                  <a:schemeClr val="tx2"/>
                </a:solidFill>
              </a:rPr>
              <a:t> </a:t>
            </a:r>
            <a:r>
              <a:rPr lang="en-US" altLang="zh-CN" sz="8800" dirty="0">
                <a:solidFill>
                  <a:schemeClr val="tx2"/>
                </a:solidFill>
              </a:rPr>
              <a:t>COSMOS</a:t>
            </a:r>
          </a:p>
          <a:p>
            <a:pPr marL="50800" algn="ctr">
              <a:buClr>
                <a:srgbClr val="C00000"/>
              </a:buClr>
            </a:pPr>
            <a:r>
              <a:rPr lang="en-US" altLang="zh-CN" sz="8800" dirty="0">
                <a:solidFill>
                  <a:schemeClr val="tx2"/>
                </a:solidFill>
              </a:rPr>
              <a:t> </a:t>
            </a:r>
            <a:r>
              <a:rPr lang="zh-CN" altLang="en-US" sz="8800" dirty="0">
                <a:solidFill>
                  <a:schemeClr val="tx2"/>
                </a:solidFill>
              </a:rPr>
              <a:t>世界模型深度解读</a:t>
            </a:r>
          </a:p>
        </p:txBody>
      </p:sp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COSMOS</a:t>
            </a:r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 形式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dirty="0"/>
              <a:t>两种形式：</a:t>
            </a:r>
            <a:r>
              <a:rPr lang="zh-CN" altLang="en-US" dirty="0"/>
              <a:t>扩散模型（生成连续的 </a:t>
            </a:r>
            <a:r>
              <a:rPr lang="en" altLang="zh-CN" dirty="0"/>
              <a:t>token</a:t>
            </a:r>
            <a:r>
              <a:rPr lang="zh-CN" altLang="en" dirty="0"/>
              <a:t>）；</a:t>
            </a:r>
            <a:r>
              <a:rPr lang="zh-CN" altLang="en-US" dirty="0"/>
              <a:t>自回归模型（生成离散的 </a:t>
            </a:r>
            <a:r>
              <a:rPr lang="en" altLang="zh-CN" dirty="0"/>
              <a:t>token</a:t>
            </a:r>
            <a:r>
              <a:rPr lang="zh-CN" altLang="en" dirty="0"/>
              <a:t>）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dirty="0"/>
              <a:t>两种生成模式：</a:t>
            </a:r>
            <a:r>
              <a:rPr lang="zh-CN" altLang="en-US" dirty="0"/>
              <a:t>文本</a:t>
            </a:r>
            <a:r>
              <a:rPr lang="en-US" altLang="zh-CN" dirty="0"/>
              <a:t>-&gt;</a:t>
            </a:r>
            <a:r>
              <a:rPr lang="zh-CN" altLang="en-US" dirty="0"/>
              <a:t>视频；文本</a:t>
            </a:r>
            <a:r>
              <a:rPr lang="en-US" altLang="zh-CN" dirty="0"/>
              <a:t>+</a:t>
            </a:r>
            <a:r>
              <a:rPr lang="zh-CN" altLang="en-US" dirty="0"/>
              <a:t>视频</a:t>
            </a:r>
            <a:r>
              <a:rPr lang="en-US" altLang="zh-CN" dirty="0"/>
              <a:t>-&gt;</a:t>
            </a:r>
            <a:r>
              <a:rPr lang="zh-CN" altLang="en-US" dirty="0"/>
              <a:t>视频</a:t>
            </a: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dirty="0"/>
              <a:t>三种规格的模型：</a:t>
            </a:r>
            <a:r>
              <a:rPr lang="en" altLang="zh-CN" dirty="0"/>
              <a:t>Nano</a:t>
            </a:r>
            <a:r>
              <a:rPr lang="zh-CN" altLang="en" dirty="0"/>
              <a:t>、</a:t>
            </a:r>
            <a:r>
              <a:rPr lang="en" altLang="zh-CN" dirty="0"/>
              <a:t>Super</a:t>
            </a:r>
            <a:r>
              <a:rPr lang="zh-CN" altLang="en" dirty="0"/>
              <a:t>、</a:t>
            </a:r>
            <a:r>
              <a:rPr lang="en" altLang="zh-CN" dirty="0"/>
              <a:t>Ultra</a:t>
            </a:r>
            <a:endParaRPr lang="zh-CN" altLang="en-US" dirty="0"/>
          </a:p>
        </p:txBody>
      </p:sp>
      <p:pic>
        <p:nvPicPr>
          <p:cNvPr id="3074" name="Picture 2" descr="NVIDIA Cosmos World Foundation Models">
            <a:extLst>
              <a:ext uri="{FF2B5EF4-FFF2-40B4-BE49-F238E27FC236}">
                <a16:creationId xmlns:a16="http://schemas.microsoft.com/office/drawing/2014/main" id="{B67A47D1-869C-6772-97C6-BBC22FF9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77" y="3103491"/>
            <a:ext cx="10809751" cy="303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6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441996-066E-A855-7511-1F3BEF65A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COSMOS</a:t>
            </a:r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 形式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57983E8-D39C-E65C-2877-C812C085BB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/>
              <a:t>Diffusion models: </a:t>
            </a:r>
            <a:r>
              <a:rPr lang="zh-CN" altLang="en-US" dirty="0"/>
              <a:t>将生成问题分解成一系列去噪任务。</a:t>
            </a:r>
          </a:p>
          <a:p>
            <a:pPr algn="l"/>
            <a:r>
              <a:rPr lang="en" altLang="zh-CN" dirty="0"/>
              <a:t>Autoregressive models: </a:t>
            </a:r>
            <a:r>
              <a:rPr lang="zh-CN" altLang="en-US" dirty="0"/>
              <a:t>将问题作为一系列下一个 </a:t>
            </a:r>
            <a:r>
              <a:rPr lang="en" altLang="zh-CN" dirty="0"/>
              <a:t>Token </a:t>
            </a:r>
            <a:r>
              <a:rPr lang="zh-CN" altLang="en-US" dirty="0"/>
              <a:t>预测任务来解决。</a:t>
            </a:r>
          </a:p>
        </p:txBody>
      </p:sp>
    </p:spTree>
    <p:extLst>
      <p:ext uri="{BB962C8B-B14F-4D97-AF65-F5344CB8AC3E}">
        <p14:creationId xmlns:p14="http://schemas.microsoft.com/office/powerpoint/2010/main" val="1647465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03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</a:rPr>
              <a:t>COSMOS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</a:rPr>
              <a:t> 技术论文分析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314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04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</a:rPr>
              <a:t>COSMOS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zh-CN" altLang="en-US" sz="9600" b="1" dirty="0">
                <a:solidFill>
                  <a:schemeClr val="bg1"/>
                </a:solidFill>
              </a:rPr>
              <a:t>对产业影响与思考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7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COSMOS</a:t>
            </a:r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 为什么是世界模型？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/>
              <a:t>COSMOS</a:t>
            </a:r>
            <a:r>
              <a:rPr lang="zh-CN" altLang="en-US" dirty="0"/>
              <a:t> 不就是一个</a:t>
            </a:r>
            <a:r>
              <a:rPr lang="en-US" altLang="zh-CN" dirty="0"/>
              <a:t> SORA</a:t>
            </a:r>
            <a:r>
              <a:rPr lang="zh-CN" altLang="en-US" dirty="0"/>
              <a:t> 视频生成模型吗？有什么好值得在 </a:t>
            </a:r>
            <a:r>
              <a:rPr lang="en-US" altLang="zh-CN" dirty="0"/>
              <a:t>CES</a:t>
            </a:r>
            <a:r>
              <a:rPr lang="zh-CN" altLang="en-US" dirty="0"/>
              <a:t> 发布会上讲的？</a:t>
            </a: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1" dirty="0"/>
              <a:t>COSMOS </a:t>
            </a:r>
            <a:r>
              <a:rPr lang="zh-CN" altLang="en-US" b="1" dirty="0"/>
              <a:t>不是 </a:t>
            </a:r>
            <a:r>
              <a:rPr lang="en-US" altLang="zh-CN" b="1" dirty="0"/>
              <a:t>SORA</a:t>
            </a:r>
            <a:r>
              <a:rPr lang="zh-CN" altLang="en-US" b="1" dirty="0"/>
              <a:t>，</a:t>
            </a:r>
            <a:r>
              <a:rPr lang="en-US" altLang="zh-CN" b="1" dirty="0"/>
              <a:t>COSMOS</a:t>
            </a:r>
            <a:r>
              <a:rPr lang="zh-CN" altLang="en-US" b="1" dirty="0"/>
              <a:t> 是世界模型</a:t>
            </a:r>
            <a:endParaRPr lang="en-US" altLang="zh-CN" b="1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4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B158A8-1680-1702-468B-6E8D90DB38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896B8A-25F8-5CF0-B4B9-C95E0D6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4" y="1246909"/>
            <a:ext cx="11338673" cy="51081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03095DB-A553-600C-2D09-4EDCA872D4C6}"/>
              </a:ext>
            </a:extLst>
          </p:cNvPr>
          <p:cNvSpPr/>
          <p:nvPr/>
        </p:nvSpPr>
        <p:spPr>
          <a:xfrm>
            <a:off x="4375678" y="1151735"/>
            <a:ext cx="7392039" cy="1787839"/>
          </a:xfrm>
          <a:custGeom>
            <a:avLst/>
            <a:gdLst>
              <a:gd name="connsiteX0" fmla="*/ 0 w 7392039"/>
              <a:gd name="connsiteY0" fmla="*/ 0 h 1787839"/>
              <a:gd name="connsiteX1" fmla="*/ 819844 w 7392039"/>
              <a:gd name="connsiteY1" fmla="*/ 0 h 1787839"/>
              <a:gd name="connsiteX2" fmla="*/ 1639689 w 7392039"/>
              <a:gd name="connsiteY2" fmla="*/ 0 h 1787839"/>
              <a:gd name="connsiteX3" fmla="*/ 2311692 w 7392039"/>
              <a:gd name="connsiteY3" fmla="*/ 0 h 1787839"/>
              <a:gd name="connsiteX4" fmla="*/ 3057616 w 7392039"/>
              <a:gd name="connsiteY4" fmla="*/ 0 h 1787839"/>
              <a:gd name="connsiteX5" fmla="*/ 3655699 w 7392039"/>
              <a:gd name="connsiteY5" fmla="*/ 0 h 1787839"/>
              <a:gd name="connsiteX6" fmla="*/ 4327703 w 7392039"/>
              <a:gd name="connsiteY6" fmla="*/ 0 h 1787839"/>
              <a:gd name="connsiteX7" fmla="*/ 5147547 w 7392039"/>
              <a:gd name="connsiteY7" fmla="*/ 0 h 1787839"/>
              <a:gd name="connsiteX8" fmla="*/ 5671710 w 7392039"/>
              <a:gd name="connsiteY8" fmla="*/ 0 h 1787839"/>
              <a:gd name="connsiteX9" fmla="*/ 6417634 w 7392039"/>
              <a:gd name="connsiteY9" fmla="*/ 0 h 1787839"/>
              <a:gd name="connsiteX10" fmla="*/ 7392039 w 7392039"/>
              <a:gd name="connsiteY10" fmla="*/ 0 h 1787839"/>
              <a:gd name="connsiteX11" fmla="*/ 7392039 w 7392039"/>
              <a:gd name="connsiteY11" fmla="*/ 595946 h 1787839"/>
              <a:gd name="connsiteX12" fmla="*/ 7392039 w 7392039"/>
              <a:gd name="connsiteY12" fmla="*/ 1191893 h 1787839"/>
              <a:gd name="connsiteX13" fmla="*/ 7392039 w 7392039"/>
              <a:gd name="connsiteY13" fmla="*/ 1787839 h 1787839"/>
              <a:gd name="connsiteX14" fmla="*/ 6572195 w 7392039"/>
              <a:gd name="connsiteY14" fmla="*/ 1787839 h 1787839"/>
              <a:gd name="connsiteX15" fmla="*/ 5900191 w 7392039"/>
              <a:gd name="connsiteY15" fmla="*/ 1787839 h 1787839"/>
              <a:gd name="connsiteX16" fmla="*/ 5228188 w 7392039"/>
              <a:gd name="connsiteY16" fmla="*/ 1787839 h 1787839"/>
              <a:gd name="connsiteX17" fmla="*/ 4556184 w 7392039"/>
              <a:gd name="connsiteY17" fmla="*/ 1787839 h 1787839"/>
              <a:gd name="connsiteX18" fmla="*/ 3884180 w 7392039"/>
              <a:gd name="connsiteY18" fmla="*/ 1787839 h 1787839"/>
              <a:gd name="connsiteX19" fmla="*/ 3286097 w 7392039"/>
              <a:gd name="connsiteY19" fmla="*/ 1787839 h 1787839"/>
              <a:gd name="connsiteX20" fmla="*/ 2540173 w 7392039"/>
              <a:gd name="connsiteY20" fmla="*/ 1787839 h 1787839"/>
              <a:gd name="connsiteX21" fmla="*/ 1868170 w 7392039"/>
              <a:gd name="connsiteY21" fmla="*/ 1787839 h 1787839"/>
              <a:gd name="connsiteX22" fmla="*/ 1048326 w 7392039"/>
              <a:gd name="connsiteY22" fmla="*/ 1787839 h 1787839"/>
              <a:gd name="connsiteX23" fmla="*/ 0 w 7392039"/>
              <a:gd name="connsiteY23" fmla="*/ 1787839 h 1787839"/>
              <a:gd name="connsiteX24" fmla="*/ 0 w 7392039"/>
              <a:gd name="connsiteY24" fmla="*/ 1174014 h 1787839"/>
              <a:gd name="connsiteX25" fmla="*/ 0 w 7392039"/>
              <a:gd name="connsiteY25" fmla="*/ 578068 h 1787839"/>
              <a:gd name="connsiteX26" fmla="*/ 0 w 7392039"/>
              <a:gd name="connsiteY26" fmla="*/ 0 h 1787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392039" h="1787839" fill="none" extrusionOk="0">
                <a:moveTo>
                  <a:pt x="0" y="0"/>
                </a:moveTo>
                <a:cubicBezTo>
                  <a:pt x="217947" y="-8571"/>
                  <a:pt x="597886" y="-38739"/>
                  <a:pt x="819844" y="0"/>
                </a:cubicBezTo>
                <a:cubicBezTo>
                  <a:pt x="1041802" y="38739"/>
                  <a:pt x="1299512" y="-29007"/>
                  <a:pt x="1639689" y="0"/>
                </a:cubicBezTo>
                <a:cubicBezTo>
                  <a:pt x="1979867" y="29007"/>
                  <a:pt x="2170490" y="-2868"/>
                  <a:pt x="2311692" y="0"/>
                </a:cubicBezTo>
                <a:cubicBezTo>
                  <a:pt x="2452894" y="2868"/>
                  <a:pt x="2843799" y="6526"/>
                  <a:pt x="3057616" y="0"/>
                </a:cubicBezTo>
                <a:cubicBezTo>
                  <a:pt x="3271433" y="-6526"/>
                  <a:pt x="3458434" y="28638"/>
                  <a:pt x="3655699" y="0"/>
                </a:cubicBezTo>
                <a:cubicBezTo>
                  <a:pt x="3852964" y="-28638"/>
                  <a:pt x="4103440" y="32331"/>
                  <a:pt x="4327703" y="0"/>
                </a:cubicBezTo>
                <a:cubicBezTo>
                  <a:pt x="4551966" y="-32331"/>
                  <a:pt x="4871116" y="6299"/>
                  <a:pt x="5147547" y="0"/>
                </a:cubicBezTo>
                <a:cubicBezTo>
                  <a:pt x="5423978" y="-6299"/>
                  <a:pt x="5509407" y="13434"/>
                  <a:pt x="5671710" y="0"/>
                </a:cubicBezTo>
                <a:cubicBezTo>
                  <a:pt x="5834013" y="-13434"/>
                  <a:pt x="6163332" y="-37101"/>
                  <a:pt x="6417634" y="0"/>
                </a:cubicBezTo>
                <a:cubicBezTo>
                  <a:pt x="6671936" y="37101"/>
                  <a:pt x="6958165" y="-35370"/>
                  <a:pt x="7392039" y="0"/>
                </a:cubicBezTo>
                <a:cubicBezTo>
                  <a:pt x="7390152" y="195562"/>
                  <a:pt x="7382151" y="408471"/>
                  <a:pt x="7392039" y="595946"/>
                </a:cubicBezTo>
                <a:cubicBezTo>
                  <a:pt x="7401927" y="783421"/>
                  <a:pt x="7372876" y="942417"/>
                  <a:pt x="7392039" y="1191893"/>
                </a:cubicBezTo>
                <a:cubicBezTo>
                  <a:pt x="7411202" y="1441369"/>
                  <a:pt x="7382129" y="1649970"/>
                  <a:pt x="7392039" y="1787839"/>
                </a:cubicBezTo>
                <a:cubicBezTo>
                  <a:pt x="7085460" y="1825780"/>
                  <a:pt x="6916038" y="1808164"/>
                  <a:pt x="6572195" y="1787839"/>
                </a:cubicBezTo>
                <a:cubicBezTo>
                  <a:pt x="6228352" y="1767514"/>
                  <a:pt x="6040777" y="1802118"/>
                  <a:pt x="5900191" y="1787839"/>
                </a:cubicBezTo>
                <a:cubicBezTo>
                  <a:pt x="5759605" y="1773560"/>
                  <a:pt x="5421620" y="1813908"/>
                  <a:pt x="5228188" y="1787839"/>
                </a:cubicBezTo>
                <a:cubicBezTo>
                  <a:pt x="5034756" y="1761770"/>
                  <a:pt x="4737315" y="1788171"/>
                  <a:pt x="4556184" y="1787839"/>
                </a:cubicBezTo>
                <a:cubicBezTo>
                  <a:pt x="4375053" y="1787507"/>
                  <a:pt x="4079410" y="1807281"/>
                  <a:pt x="3884180" y="1787839"/>
                </a:cubicBezTo>
                <a:cubicBezTo>
                  <a:pt x="3688950" y="1768397"/>
                  <a:pt x="3489455" y="1804672"/>
                  <a:pt x="3286097" y="1787839"/>
                </a:cubicBezTo>
                <a:cubicBezTo>
                  <a:pt x="3082739" y="1771006"/>
                  <a:pt x="2730755" y="1789727"/>
                  <a:pt x="2540173" y="1787839"/>
                </a:cubicBezTo>
                <a:cubicBezTo>
                  <a:pt x="2349591" y="1785951"/>
                  <a:pt x="2134779" y="1791749"/>
                  <a:pt x="1868170" y="1787839"/>
                </a:cubicBezTo>
                <a:cubicBezTo>
                  <a:pt x="1601561" y="1783929"/>
                  <a:pt x="1354178" y="1810800"/>
                  <a:pt x="1048326" y="1787839"/>
                </a:cubicBezTo>
                <a:cubicBezTo>
                  <a:pt x="742474" y="1764878"/>
                  <a:pt x="447386" y="1826001"/>
                  <a:pt x="0" y="1787839"/>
                </a:cubicBezTo>
                <a:cubicBezTo>
                  <a:pt x="29289" y="1538366"/>
                  <a:pt x="10154" y="1401646"/>
                  <a:pt x="0" y="1174014"/>
                </a:cubicBezTo>
                <a:cubicBezTo>
                  <a:pt x="-10154" y="946383"/>
                  <a:pt x="4394" y="843531"/>
                  <a:pt x="0" y="578068"/>
                </a:cubicBezTo>
                <a:cubicBezTo>
                  <a:pt x="-4394" y="312605"/>
                  <a:pt x="-6679" y="136790"/>
                  <a:pt x="0" y="0"/>
                </a:cubicBezTo>
                <a:close/>
              </a:path>
              <a:path w="7392039" h="1787839" stroke="0" extrusionOk="0">
                <a:moveTo>
                  <a:pt x="0" y="0"/>
                </a:moveTo>
                <a:cubicBezTo>
                  <a:pt x="140553" y="19257"/>
                  <a:pt x="402861" y="-8494"/>
                  <a:pt x="598083" y="0"/>
                </a:cubicBezTo>
                <a:cubicBezTo>
                  <a:pt x="793305" y="8494"/>
                  <a:pt x="840539" y="-5882"/>
                  <a:pt x="1048326" y="0"/>
                </a:cubicBezTo>
                <a:cubicBezTo>
                  <a:pt x="1256113" y="5882"/>
                  <a:pt x="1600661" y="27409"/>
                  <a:pt x="1868170" y="0"/>
                </a:cubicBezTo>
                <a:cubicBezTo>
                  <a:pt x="2135679" y="-27409"/>
                  <a:pt x="2263587" y="14031"/>
                  <a:pt x="2466253" y="0"/>
                </a:cubicBezTo>
                <a:cubicBezTo>
                  <a:pt x="2668919" y="-14031"/>
                  <a:pt x="2850592" y="21508"/>
                  <a:pt x="3064336" y="0"/>
                </a:cubicBezTo>
                <a:cubicBezTo>
                  <a:pt x="3278080" y="-21508"/>
                  <a:pt x="3524860" y="15244"/>
                  <a:pt x="3884180" y="0"/>
                </a:cubicBezTo>
                <a:cubicBezTo>
                  <a:pt x="4243500" y="-15244"/>
                  <a:pt x="4221133" y="13523"/>
                  <a:pt x="4408343" y="0"/>
                </a:cubicBezTo>
                <a:cubicBezTo>
                  <a:pt x="4595553" y="-13523"/>
                  <a:pt x="5060131" y="16276"/>
                  <a:pt x="5228188" y="0"/>
                </a:cubicBezTo>
                <a:cubicBezTo>
                  <a:pt x="5396245" y="-16276"/>
                  <a:pt x="5820593" y="-10124"/>
                  <a:pt x="6048032" y="0"/>
                </a:cubicBezTo>
                <a:cubicBezTo>
                  <a:pt x="6275471" y="10124"/>
                  <a:pt x="6535911" y="14181"/>
                  <a:pt x="6720035" y="0"/>
                </a:cubicBezTo>
                <a:cubicBezTo>
                  <a:pt x="6904159" y="-14181"/>
                  <a:pt x="7213414" y="8529"/>
                  <a:pt x="7392039" y="0"/>
                </a:cubicBezTo>
                <a:cubicBezTo>
                  <a:pt x="7414095" y="171538"/>
                  <a:pt x="7367903" y="460692"/>
                  <a:pt x="7392039" y="578068"/>
                </a:cubicBezTo>
                <a:cubicBezTo>
                  <a:pt x="7416175" y="695444"/>
                  <a:pt x="7374322" y="996385"/>
                  <a:pt x="7392039" y="1120379"/>
                </a:cubicBezTo>
                <a:cubicBezTo>
                  <a:pt x="7409756" y="1244373"/>
                  <a:pt x="7382443" y="1647797"/>
                  <a:pt x="7392039" y="1787839"/>
                </a:cubicBezTo>
                <a:cubicBezTo>
                  <a:pt x="7079842" y="1818832"/>
                  <a:pt x="6949928" y="1773048"/>
                  <a:pt x="6720035" y="1787839"/>
                </a:cubicBezTo>
                <a:cubicBezTo>
                  <a:pt x="6490142" y="1802630"/>
                  <a:pt x="6221990" y="1763224"/>
                  <a:pt x="6048032" y="1787839"/>
                </a:cubicBezTo>
                <a:cubicBezTo>
                  <a:pt x="5874074" y="1812454"/>
                  <a:pt x="5499840" y="1751405"/>
                  <a:pt x="5228188" y="1787839"/>
                </a:cubicBezTo>
                <a:cubicBezTo>
                  <a:pt x="4956536" y="1824273"/>
                  <a:pt x="4835482" y="1776367"/>
                  <a:pt x="4556184" y="1787839"/>
                </a:cubicBezTo>
                <a:cubicBezTo>
                  <a:pt x="4276886" y="1799311"/>
                  <a:pt x="4214137" y="1809086"/>
                  <a:pt x="4105942" y="1787839"/>
                </a:cubicBezTo>
                <a:cubicBezTo>
                  <a:pt x="3997747" y="1766592"/>
                  <a:pt x="3755379" y="1784662"/>
                  <a:pt x="3581779" y="1787839"/>
                </a:cubicBezTo>
                <a:cubicBezTo>
                  <a:pt x="3408179" y="1791016"/>
                  <a:pt x="2958209" y="1763018"/>
                  <a:pt x="2761935" y="1787839"/>
                </a:cubicBezTo>
                <a:cubicBezTo>
                  <a:pt x="2565661" y="1812660"/>
                  <a:pt x="2318431" y="1802440"/>
                  <a:pt x="2089931" y="1787839"/>
                </a:cubicBezTo>
                <a:cubicBezTo>
                  <a:pt x="1861431" y="1773238"/>
                  <a:pt x="1804205" y="1799666"/>
                  <a:pt x="1565768" y="1787839"/>
                </a:cubicBezTo>
                <a:cubicBezTo>
                  <a:pt x="1327331" y="1776012"/>
                  <a:pt x="1150254" y="1794685"/>
                  <a:pt x="893765" y="1787839"/>
                </a:cubicBezTo>
                <a:cubicBezTo>
                  <a:pt x="637276" y="1780993"/>
                  <a:pt x="413661" y="1822603"/>
                  <a:pt x="0" y="1787839"/>
                </a:cubicBezTo>
                <a:cubicBezTo>
                  <a:pt x="13955" y="1603015"/>
                  <a:pt x="-11392" y="1477319"/>
                  <a:pt x="0" y="1245528"/>
                </a:cubicBezTo>
                <a:cubicBezTo>
                  <a:pt x="11392" y="1013737"/>
                  <a:pt x="-14672" y="812840"/>
                  <a:pt x="0" y="631703"/>
                </a:cubicBezTo>
                <a:cubicBezTo>
                  <a:pt x="14672" y="450567"/>
                  <a:pt x="-6590" y="231663"/>
                  <a:pt x="0" y="0"/>
                </a:cubicBezTo>
                <a:close/>
              </a:path>
            </a:pathLst>
          </a:custGeom>
          <a:solidFill>
            <a:srgbClr val="66BA36">
              <a:alpha val="9804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91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B158A8-1680-1702-468B-6E8D90DB38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896B8A-25F8-5CF0-B4B9-C95E0D6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4" y="1246909"/>
            <a:ext cx="11338673" cy="51081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FD89483-9453-7007-417A-A167624439C7}"/>
              </a:ext>
            </a:extLst>
          </p:cNvPr>
          <p:cNvSpPr/>
          <p:nvPr/>
        </p:nvSpPr>
        <p:spPr>
          <a:xfrm>
            <a:off x="4375678" y="3053862"/>
            <a:ext cx="7392039" cy="1862695"/>
          </a:xfrm>
          <a:custGeom>
            <a:avLst/>
            <a:gdLst>
              <a:gd name="connsiteX0" fmla="*/ 0 w 7392039"/>
              <a:gd name="connsiteY0" fmla="*/ 0 h 1862695"/>
              <a:gd name="connsiteX1" fmla="*/ 819844 w 7392039"/>
              <a:gd name="connsiteY1" fmla="*/ 0 h 1862695"/>
              <a:gd name="connsiteX2" fmla="*/ 1639689 w 7392039"/>
              <a:gd name="connsiteY2" fmla="*/ 0 h 1862695"/>
              <a:gd name="connsiteX3" fmla="*/ 2311692 w 7392039"/>
              <a:gd name="connsiteY3" fmla="*/ 0 h 1862695"/>
              <a:gd name="connsiteX4" fmla="*/ 3057616 w 7392039"/>
              <a:gd name="connsiteY4" fmla="*/ 0 h 1862695"/>
              <a:gd name="connsiteX5" fmla="*/ 3655699 w 7392039"/>
              <a:gd name="connsiteY5" fmla="*/ 0 h 1862695"/>
              <a:gd name="connsiteX6" fmla="*/ 4327703 w 7392039"/>
              <a:gd name="connsiteY6" fmla="*/ 0 h 1862695"/>
              <a:gd name="connsiteX7" fmla="*/ 5147547 w 7392039"/>
              <a:gd name="connsiteY7" fmla="*/ 0 h 1862695"/>
              <a:gd name="connsiteX8" fmla="*/ 5671710 w 7392039"/>
              <a:gd name="connsiteY8" fmla="*/ 0 h 1862695"/>
              <a:gd name="connsiteX9" fmla="*/ 6417634 w 7392039"/>
              <a:gd name="connsiteY9" fmla="*/ 0 h 1862695"/>
              <a:gd name="connsiteX10" fmla="*/ 7392039 w 7392039"/>
              <a:gd name="connsiteY10" fmla="*/ 0 h 1862695"/>
              <a:gd name="connsiteX11" fmla="*/ 7392039 w 7392039"/>
              <a:gd name="connsiteY11" fmla="*/ 620898 h 1862695"/>
              <a:gd name="connsiteX12" fmla="*/ 7392039 w 7392039"/>
              <a:gd name="connsiteY12" fmla="*/ 1241797 h 1862695"/>
              <a:gd name="connsiteX13" fmla="*/ 7392039 w 7392039"/>
              <a:gd name="connsiteY13" fmla="*/ 1862695 h 1862695"/>
              <a:gd name="connsiteX14" fmla="*/ 6572195 w 7392039"/>
              <a:gd name="connsiteY14" fmla="*/ 1862695 h 1862695"/>
              <a:gd name="connsiteX15" fmla="*/ 5900191 w 7392039"/>
              <a:gd name="connsiteY15" fmla="*/ 1862695 h 1862695"/>
              <a:gd name="connsiteX16" fmla="*/ 5228188 w 7392039"/>
              <a:gd name="connsiteY16" fmla="*/ 1862695 h 1862695"/>
              <a:gd name="connsiteX17" fmla="*/ 4556184 w 7392039"/>
              <a:gd name="connsiteY17" fmla="*/ 1862695 h 1862695"/>
              <a:gd name="connsiteX18" fmla="*/ 3884180 w 7392039"/>
              <a:gd name="connsiteY18" fmla="*/ 1862695 h 1862695"/>
              <a:gd name="connsiteX19" fmla="*/ 3286097 w 7392039"/>
              <a:gd name="connsiteY19" fmla="*/ 1862695 h 1862695"/>
              <a:gd name="connsiteX20" fmla="*/ 2540173 w 7392039"/>
              <a:gd name="connsiteY20" fmla="*/ 1862695 h 1862695"/>
              <a:gd name="connsiteX21" fmla="*/ 1868170 w 7392039"/>
              <a:gd name="connsiteY21" fmla="*/ 1862695 h 1862695"/>
              <a:gd name="connsiteX22" fmla="*/ 1048326 w 7392039"/>
              <a:gd name="connsiteY22" fmla="*/ 1862695 h 1862695"/>
              <a:gd name="connsiteX23" fmla="*/ 0 w 7392039"/>
              <a:gd name="connsiteY23" fmla="*/ 1862695 h 1862695"/>
              <a:gd name="connsiteX24" fmla="*/ 0 w 7392039"/>
              <a:gd name="connsiteY24" fmla="*/ 1223170 h 1862695"/>
              <a:gd name="connsiteX25" fmla="*/ 0 w 7392039"/>
              <a:gd name="connsiteY25" fmla="*/ 602271 h 1862695"/>
              <a:gd name="connsiteX26" fmla="*/ 0 w 7392039"/>
              <a:gd name="connsiteY26" fmla="*/ 0 h 186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392039" h="1862695" fill="none" extrusionOk="0">
                <a:moveTo>
                  <a:pt x="0" y="0"/>
                </a:moveTo>
                <a:cubicBezTo>
                  <a:pt x="217947" y="-8571"/>
                  <a:pt x="597886" y="-38739"/>
                  <a:pt x="819844" y="0"/>
                </a:cubicBezTo>
                <a:cubicBezTo>
                  <a:pt x="1041802" y="38739"/>
                  <a:pt x="1299512" y="-29007"/>
                  <a:pt x="1639689" y="0"/>
                </a:cubicBezTo>
                <a:cubicBezTo>
                  <a:pt x="1979867" y="29007"/>
                  <a:pt x="2170490" y="-2868"/>
                  <a:pt x="2311692" y="0"/>
                </a:cubicBezTo>
                <a:cubicBezTo>
                  <a:pt x="2452894" y="2868"/>
                  <a:pt x="2843799" y="6526"/>
                  <a:pt x="3057616" y="0"/>
                </a:cubicBezTo>
                <a:cubicBezTo>
                  <a:pt x="3271433" y="-6526"/>
                  <a:pt x="3458434" y="28638"/>
                  <a:pt x="3655699" y="0"/>
                </a:cubicBezTo>
                <a:cubicBezTo>
                  <a:pt x="3852964" y="-28638"/>
                  <a:pt x="4103440" y="32331"/>
                  <a:pt x="4327703" y="0"/>
                </a:cubicBezTo>
                <a:cubicBezTo>
                  <a:pt x="4551966" y="-32331"/>
                  <a:pt x="4871116" y="6299"/>
                  <a:pt x="5147547" y="0"/>
                </a:cubicBezTo>
                <a:cubicBezTo>
                  <a:pt x="5423978" y="-6299"/>
                  <a:pt x="5509407" y="13434"/>
                  <a:pt x="5671710" y="0"/>
                </a:cubicBezTo>
                <a:cubicBezTo>
                  <a:pt x="5834013" y="-13434"/>
                  <a:pt x="6163332" y="-37101"/>
                  <a:pt x="6417634" y="0"/>
                </a:cubicBezTo>
                <a:cubicBezTo>
                  <a:pt x="6671936" y="37101"/>
                  <a:pt x="6958165" y="-35370"/>
                  <a:pt x="7392039" y="0"/>
                </a:cubicBezTo>
                <a:cubicBezTo>
                  <a:pt x="7422198" y="234148"/>
                  <a:pt x="7364663" y="442957"/>
                  <a:pt x="7392039" y="620898"/>
                </a:cubicBezTo>
                <a:cubicBezTo>
                  <a:pt x="7419415" y="798839"/>
                  <a:pt x="7370585" y="949419"/>
                  <a:pt x="7392039" y="1241797"/>
                </a:cubicBezTo>
                <a:cubicBezTo>
                  <a:pt x="7413493" y="1534175"/>
                  <a:pt x="7394412" y="1558748"/>
                  <a:pt x="7392039" y="1862695"/>
                </a:cubicBezTo>
                <a:cubicBezTo>
                  <a:pt x="7085460" y="1900636"/>
                  <a:pt x="6916038" y="1883020"/>
                  <a:pt x="6572195" y="1862695"/>
                </a:cubicBezTo>
                <a:cubicBezTo>
                  <a:pt x="6228352" y="1842370"/>
                  <a:pt x="6040777" y="1876974"/>
                  <a:pt x="5900191" y="1862695"/>
                </a:cubicBezTo>
                <a:cubicBezTo>
                  <a:pt x="5759605" y="1848416"/>
                  <a:pt x="5421620" y="1888764"/>
                  <a:pt x="5228188" y="1862695"/>
                </a:cubicBezTo>
                <a:cubicBezTo>
                  <a:pt x="5034756" y="1836626"/>
                  <a:pt x="4737315" y="1863027"/>
                  <a:pt x="4556184" y="1862695"/>
                </a:cubicBezTo>
                <a:cubicBezTo>
                  <a:pt x="4375053" y="1862363"/>
                  <a:pt x="4079410" y="1882137"/>
                  <a:pt x="3884180" y="1862695"/>
                </a:cubicBezTo>
                <a:cubicBezTo>
                  <a:pt x="3688950" y="1843253"/>
                  <a:pt x="3489455" y="1879528"/>
                  <a:pt x="3286097" y="1862695"/>
                </a:cubicBezTo>
                <a:cubicBezTo>
                  <a:pt x="3082739" y="1845862"/>
                  <a:pt x="2730755" y="1864583"/>
                  <a:pt x="2540173" y="1862695"/>
                </a:cubicBezTo>
                <a:cubicBezTo>
                  <a:pt x="2349591" y="1860807"/>
                  <a:pt x="2134779" y="1866605"/>
                  <a:pt x="1868170" y="1862695"/>
                </a:cubicBezTo>
                <a:cubicBezTo>
                  <a:pt x="1601561" y="1858785"/>
                  <a:pt x="1354178" y="1885656"/>
                  <a:pt x="1048326" y="1862695"/>
                </a:cubicBezTo>
                <a:cubicBezTo>
                  <a:pt x="742474" y="1839734"/>
                  <a:pt x="447386" y="1900857"/>
                  <a:pt x="0" y="1862695"/>
                </a:cubicBezTo>
                <a:cubicBezTo>
                  <a:pt x="31929" y="1713436"/>
                  <a:pt x="-10353" y="1367821"/>
                  <a:pt x="0" y="1223170"/>
                </a:cubicBezTo>
                <a:cubicBezTo>
                  <a:pt x="10353" y="1078520"/>
                  <a:pt x="-22347" y="899359"/>
                  <a:pt x="0" y="602271"/>
                </a:cubicBezTo>
                <a:cubicBezTo>
                  <a:pt x="22347" y="305183"/>
                  <a:pt x="2811" y="286759"/>
                  <a:pt x="0" y="0"/>
                </a:cubicBezTo>
                <a:close/>
              </a:path>
              <a:path w="7392039" h="1862695" stroke="0" extrusionOk="0">
                <a:moveTo>
                  <a:pt x="0" y="0"/>
                </a:moveTo>
                <a:cubicBezTo>
                  <a:pt x="140553" y="19257"/>
                  <a:pt x="402861" y="-8494"/>
                  <a:pt x="598083" y="0"/>
                </a:cubicBezTo>
                <a:cubicBezTo>
                  <a:pt x="793305" y="8494"/>
                  <a:pt x="840539" y="-5882"/>
                  <a:pt x="1048326" y="0"/>
                </a:cubicBezTo>
                <a:cubicBezTo>
                  <a:pt x="1256113" y="5882"/>
                  <a:pt x="1600661" y="27409"/>
                  <a:pt x="1868170" y="0"/>
                </a:cubicBezTo>
                <a:cubicBezTo>
                  <a:pt x="2135679" y="-27409"/>
                  <a:pt x="2263587" y="14031"/>
                  <a:pt x="2466253" y="0"/>
                </a:cubicBezTo>
                <a:cubicBezTo>
                  <a:pt x="2668919" y="-14031"/>
                  <a:pt x="2850592" y="21508"/>
                  <a:pt x="3064336" y="0"/>
                </a:cubicBezTo>
                <a:cubicBezTo>
                  <a:pt x="3278080" y="-21508"/>
                  <a:pt x="3524860" y="15244"/>
                  <a:pt x="3884180" y="0"/>
                </a:cubicBezTo>
                <a:cubicBezTo>
                  <a:pt x="4243500" y="-15244"/>
                  <a:pt x="4221133" y="13523"/>
                  <a:pt x="4408343" y="0"/>
                </a:cubicBezTo>
                <a:cubicBezTo>
                  <a:pt x="4595553" y="-13523"/>
                  <a:pt x="5060131" y="16276"/>
                  <a:pt x="5228188" y="0"/>
                </a:cubicBezTo>
                <a:cubicBezTo>
                  <a:pt x="5396245" y="-16276"/>
                  <a:pt x="5820593" y="-10124"/>
                  <a:pt x="6048032" y="0"/>
                </a:cubicBezTo>
                <a:cubicBezTo>
                  <a:pt x="6275471" y="10124"/>
                  <a:pt x="6535911" y="14181"/>
                  <a:pt x="6720035" y="0"/>
                </a:cubicBezTo>
                <a:cubicBezTo>
                  <a:pt x="6904159" y="-14181"/>
                  <a:pt x="7213414" y="8529"/>
                  <a:pt x="7392039" y="0"/>
                </a:cubicBezTo>
                <a:cubicBezTo>
                  <a:pt x="7406627" y="249378"/>
                  <a:pt x="7409814" y="332820"/>
                  <a:pt x="7392039" y="602271"/>
                </a:cubicBezTo>
                <a:cubicBezTo>
                  <a:pt x="7374264" y="871722"/>
                  <a:pt x="7395989" y="925328"/>
                  <a:pt x="7392039" y="1167289"/>
                </a:cubicBezTo>
                <a:cubicBezTo>
                  <a:pt x="7388089" y="1409250"/>
                  <a:pt x="7365790" y="1605604"/>
                  <a:pt x="7392039" y="1862695"/>
                </a:cubicBezTo>
                <a:cubicBezTo>
                  <a:pt x="7079842" y="1893688"/>
                  <a:pt x="6949928" y="1847904"/>
                  <a:pt x="6720035" y="1862695"/>
                </a:cubicBezTo>
                <a:cubicBezTo>
                  <a:pt x="6490142" y="1877486"/>
                  <a:pt x="6221990" y="1838080"/>
                  <a:pt x="6048032" y="1862695"/>
                </a:cubicBezTo>
                <a:cubicBezTo>
                  <a:pt x="5874074" y="1887310"/>
                  <a:pt x="5499840" y="1826261"/>
                  <a:pt x="5228188" y="1862695"/>
                </a:cubicBezTo>
                <a:cubicBezTo>
                  <a:pt x="4956536" y="1899129"/>
                  <a:pt x="4835482" y="1851223"/>
                  <a:pt x="4556184" y="1862695"/>
                </a:cubicBezTo>
                <a:cubicBezTo>
                  <a:pt x="4276886" y="1874167"/>
                  <a:pt x="4214137" y="1883942"/>
                  <a:pt x="4105942" y="1862695"/>
                </a:cubicBezTo>
                <a:cubicBezTo>
                  <a:pt x="3997747" y="1841448"/>
                  <a:pt x="3755379" y="1859518"/>
                  <a:pt x="3581779" y="1862695"/>
                </a:cubicBezTo>
                <a:cubicBezTo>
                  <a:pt x="3408179" y="1865872"/>
                  <a:pt x="2958209" y="1837874"/>
                  <a:pt x="2761935" y="1862695"/>
                </a:cubicBezTo>
                <a:cubicBezTo>
                  <a:pt x="2565661" y="1887516"/>
                  <a:pt x="2318431" y="1877296"/>
                  <a:pt x="2089931" y="1862695"/>
                </a:cubicBezTo>
                <a:cubicBezTo>
                  <a:pt x="1861431" y="1848094"/>
                  <a:pt x="1804205" y="1874522"/>
                  <a:pt x="1565768" y="1862695"/>
                </a:cubicBezTo>
                <a:cubicBezTo>
                  <a:pt x="1327331" y="1850868"/>
                  <a:pt x="1150254" y="1869541"/>
                  <a:pt x="893765" y="1862695"/>
                </a:cubicBezTo>
                <a:cubicBezTo>
                  <a:pt x="637276" y="1855849"/>
                  <a:pt x="413661" y="1897459"/>
                  <a:pt x="0" y="1862695"/>
                </a:cubicBezTo>
                <a:cubicBezTo>
                  <a:pt x="16358" y="1610160"/>
                  <a:pt x="-1404" y="1450620"/>
                  <a:pt x="0" y="1297678"/>
                </a:cubicBezTo>
                <a:cubicBezTo>
                  <a:pt x="1404" y="1144736"/>
                  <a:pt x="15533" y="881908"/>
                  <a:pt x="0" y="658152"/>
                </a:cubicBezTo>
                <a:cubicBezTo>
                  <a:pt x="-15533" y="434396"/>
                  <a:pt x="-24750" y="162971"/>
                  <a:pt x="0" y="0"/>
                </a:cubicBezTo>
                <a:close/>
              </a:path>
            </a:pathLst>
          </a:custGeom>
          <a:solidFill>
            <a:srgbClr val="66BA36">
              <a:alpha val="9804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03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350AD9-73B4-4A11-9724-BC6DBDEE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总结与思考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EB158A8-1680-1702-468B-6E8D90DB38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896B8A-25F8-5CF0-B4B9-C95E0D66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44" y="1246909"/>
            <a:ext cx="11338673" cy="51081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B46787-C64E-A0E3-A455-103991D24B28}"/>
              </a:ext>
            </a:extLst>
          </p:cNvPr>
          <p:cNvSpPr/>
          <p:nvPr/>
        </p:nvSpPr>
        <p:spPr>
          <a:xfrm>
            <a:off x="4465982" y="4995747"/>
            <a:ext cx="7392039" cy="1494263"/>
          </a:xfrm>
          <a:custGeom>
            <a:avLst/>
            <a:gdLst>
              <a:gd name="connsiteX0" fmla="*/ 0 w 7392039"/>
              <a:gd name="connsiteY0" fmla="*/ 0 h 1494263"/>
              <a:gd name="connsiteX1" fmla="*/ 819844 w 7392039"/>
              <a:gd name="connsiteY1" fmla="*/ 0 h 1494263"/>
              <a:gd name="connsiteX2" fmla="*/ 1639689 w 7392039"/>
              <a:gd name="connsiteY2" fmla="*/ 0 h 1494263"/>
              <a:gd name="connsiteX3" fmla="*/ 2311692 w 7392039"/>
              <a:gd name="connsiteY3" fmla="*/ 0 h 1494263"/>
              <a:gd name="connsiteX4" fmla="*/ 3057616 w 7392039"/>
              <a:gd name="connsiteY4" fmla="*/ 0 h 1494263"/>
              <a:gd name="connsiteX5" fmla="*/ 3655699 w 7392039"/>
              <a:gd name="connsiteY5" fmla="*/ 0 h 1494263"/>
              <a:gd name="connsiteX6" fmla="*/ 4327703 w 7392039"/>
              <a:gd name="connsiteY6" fmla="*/ 0 h 1494263"/>
              <a:gd name="connsiteX7" fmla="*/ 5147547 w 7392039"/>
              <a:gd name="connsiteY7" fmla="*/ 0 h 1494263"/>
              <a:gd name="connsiteX8" fmla="*/ 5671710 w 7392039"/>
              <a:gd name="connsiteY8" fmla="*/ 0 h 1494263"/>
              <a:gd name="connsiteX9" fmla="*/ 6417634 w 7392039"/>
              <a:gd name="connsiteY9" fmla="*/ 0 h 1494263"/>
              <a:gd name="connsiteX10" fmla="*/ 7392039 w 7392039"/>
              <a:gd name="connsiteY10" fmla="*/ 0 h 1494263"/>
              <a:gd name="connsiteX11" fmla="*/ 7392039 w 7392039"/>
              <a:gd name="connsiteY11" fmla="*/ 498088 h 1494263"/>
              <a:gd name="connsiteX12" fmla="*/ 7392039 w 7392039"/>
              <a:gd name="connsiteY12" fmla="*/ 996175 h 1494263"/>
              <a:gd name="connsiteX13" fmla="*/ 7392039 w 7392039"/>
              <a:gd name="connsiteY13" fmla="*/ 1494263 h 1494263"/>
              <a:gd name="connsiteX14" fmla="*/ 6572195 w 7392039"/>
              <a:gd name="connsiteY14" fmla="*/ 1494263 h 1494263"/>
              <a:gd name="connsiteX15" fmla="*/ 5900191 w 7392039"/>
              <a:gd name="connsiteY15" fmla="*/ 1494263 h 1494263"/>
              <a:gd name="connsiteX16" fmla="*/ 5228188 w 7392039"/>
              <a:gd name="connsiteY16" fmla="*/ 1494263 h 1494263"/>
              <a:gd name="connsiteX17" fmla="*/ 4556184 w 7392039"/>
              <a:gd name="connsiteY17" fmla="*/ 1494263 h 1494263"/>
              <a:gd name="connsiteX18" fmla="*/ 3884180 w 7392039"/>
              <a:gd name="connsiteY18" fmla="*/ 1494263 h 1494263"/>
              <a:gd name="connsiteX19" fmla="*/ 3286097 w 7392039"/>
              <a:gd name="connsiteY19" fmla="*/ 1494263 h 1494263"/>
              <a:gd name="connsiteX20" fmla="*/ 2540173 w 7392039"/>
              <a:gd name="connsiteY20" fmla="*/ 1494263 h 1494263"/>
              <a:gd name="connsiteX21" fmla="*/ 1868170 w 7392039"/>
              <a:gd name="connsiteY21" fmla="*/ 1494263 h 1494263"/>
              <a:gd name="connsiteX22" fmla="*/ 1048326 w 7392039"/>
              <a:gd name="connsiteY22" fmla="*/ 1494263 h 1494263"/>
              <a:gd name="connsiteX23" fmla="*/ 0 w 7392039"/>
              <a:gd name="connsiteY23" fmla="*/ 1494263 h 1494263"/>
              <a:gd name="connsiteX24" fmla="*/ 0 w 7392039"/>
              <a:gd name="connsiteY24" fmla="*/ 981233 h 1494263"/>
              <a:gd name="connsiteX25" fmla="*/ 0 w 7392039"/>
              <a:gd name="connsiteY25" fmla="*/ 483145 h 1494263"/>
              <a:gd name="connsiteX26" fmla="*/ 0 w 7392039"/>
              <a:gd name="connsiteY26" fmla="*/ 0 h 149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392039" h="1494263" fill="none" extrusionOk="0">
                <a:moveTo>
                  <a:pt x="0" y="0"/>
                </a:moveTo>
                <a:cubicBezTo>
                  <a:pt x="217947" y="-8571"/>
                  <a:pt x="597886" y="-38739"/>
                  <a:pt x="819844" y="0"/>
                </a:cubicBezTo>
                <a:cubicBezTo>
                  <a:pt x="1041802" y="38739"/>
                  <a:pt x="1299512" y="-29007"/>
                  <a:pt x="1639689" y="0"/>
                </a:cubicBezTo>
                <a:cubicBezTo>
                  <a:pt x="1979867" y="29007"/>
                  <a:pt x="2170490" y="-2868"/>
                  <a:pt x="2311692" y="0"/>
                </a:cubicBezTo>
                <a:cubicBezTo>
                  <a:pt x="2452894" y="2868"/>
                  <a:pt x="2843799" y="6526"/>
                  <a:pt x="3057616" y="0"/>
                </a:cubicBezTo>
                <a:cubicBezTo>
                  <a:pt x="3271433" y="-6526"/>
                  <a:pt x="3458434" y="28638"/>
                  <a:pt x="3655699" y="0"/>
                </a:cubicBezTo>
                <a:cubicBezTo>
                  <a:pt x="3852964" y="-28638"/>
                  <a:pt x="4103440" y="32331"/>
                  <a:pt x="4327703" y="0"/>
                </a:cubicBezTo>
                <a:cubicBezTo>
                  <a:pt x="4551966" y="-32331"/>
                  <a:pt x="4871116" y="6299"/>
                  <a:pt x="5147547" y="0"/>
                </a:cubicBezTo>
                <a:cubicBezTo>
                  <a:pt x="5423978" y="-6299"/>
                  <a:pt x="5509407" y="13434"/>
                  <a:pt x="5671710" y="0"/>
                </a:cubicBezTo>
                <a:cubicBezTo>
                  <a:pt x="5834013" y="-13434"/>
                  <a:pt x="6163332" y="-37101"/>
                  <a:pt x="6417634" y="0"/>
                </a:cubicBezTo>
                <a:cubicBezTo>
                  <a:pt x="6671936" y="37101"/>
                  <a:pt x="6958165" y="-35370"/>
                  <a:pt x="7392039" y="0"/>
                </a:cubicBezTo>
                <a:cubicBezTo>
                  <a:pt x="7401993" y="152485"/>
                  <a:pt x="7401131" y="351381"/>
                  <a:pt x="7392039" y="498088"/>
                </a:cubicBezTo>
                <a:cubicBezTo>
                  <a:pt x="7382947" y="644795"/>
                  <a:pt x="7382978" y="782418"/>
                  <a:pt x="7392039" y="996175"/>
                </a:cubicBezTo>
                <a:cubicBezTo>
                  <a:pt x="7401100" y="1209932"/>
                  <a:pt x="7411907" y="1305101"/>
                  <a:pt x="7392039" y="1494263"/>
                </a:cubicBezTo>
                <a:cubicBezTo>
                  <a:pt x="7085460" y="1532204"/>
                  <a:pt x="6916038" y="1514588"/>
                  <a:pt x="6572195" y="1494263"/>
                </a:cubicBezTo>
                <a:cubicBezTo>
                  <a:pt x="6228352" y="1473938"/>
                  <a:pt x="6040777" y="1508542"/>
                  <a:pt x="5900191" y="1494263"/>
                </a:cubicBezTo>
                <a:cubicBezTo>
                  <a:pt x="5759605" y="1479984"/>
                  <a:pt x="5421620" y="1520332"/>
                  <a:pt x="5228188" y="1494263"/>
                </a:cubicBezTo>
                <a:cubicBezTo>
                  <a:pt x="5034756" y="1468194"/>
                  <a:pt x="4737315" y="1494595"/>
                  <a:pt x="4556184" y="1494263"/>
                </a:cubicBezTo>
                <a:cubicBezTo>
                  <a:pt x="4375053" y="1493931"/>
                  <a:pt x="4079410" y="1513705"/>
                  <a:pt x="3884180" y="1494263"/>
                </a:cubicBezTo>
                <a:cubicBezTo>
                  <a:pt x="3688950" y="1474821"/>
                  <a:pt x="3489455" y="1511096"/>
                  <a:pt x="3286097" y="1494263"/>
                </a:cubicBezTo>
                <a:cubicBezTo>
                  <a:pt x="3082739" y="1477430"/>
                  <a:pt x="2730755" y="1496151"/>
                  <a:pt x="2540173" y="1494263"/>
                </a:cubicBezTo>
                <a:cubicBezTo>
                  <a:pt x="2349591" y="1492375"/>
                  <a:pt x="2134779" y="1498173"/>
                  <a:pt x="1868170" y="1494263"/>
                </a:cubicBezTo>
                <a:cubicBezTo>
                  <a:pt x="1601561" y="1490353"/>
                  <a:pt x="1354178" y="1517224"/>
                  <a:pt x="1048326" y="1494263"/>
                </a:cubicBezTo>
                <a:cubicBezTo>
                  <a:pt x="742474" y="1471302"/>
                  <a:pt x="447386" y="1532425"/>
                  <a:pt x="0" y="1494263"/>
                </a:cubicBezTo>
                <a:cubicBezTo>
                  <a:pt x="-3174" y="1355930"/>
                  <a:pt x="292" y="1150436"/>
                  <a:pt x="0" y="981233"/>
                </a:cubicBezTo>
                <a:cubicBezTo>
                  <a:pt x="-292" y="812030"/>
                  <a:pt x="-2037" y="722872"/>
                  <a:pt x="0" y="483145"/>
                </a:cubicBezTo>
                <a:cubicBezTo>
                  <a:pt x="2037" y="243418"/>
                  <a:pt x="-4548" y="205901"/>
                  <a:pt x="0" y="0"/>
                </a:cubicBezTo>
                <a:close/>
              </a:path>
              <a:path w="7392039" h="1494263" stroke="0" extrusionOk="0">
                <a:moveTo>
                  <a:pt x="0" y="0"/>
                </a:moveTo>
                <a:cubicBezTo>
                  <a:pt x="140553" y="19257"/>
                  <a:pt x="402861" y="-8494"/>
                  <a:pt x="598083" y="0"/>
                </a:cubicBezTo>
                <a:cubicBezTo>
                  <a:pt x="793305" y="8494"/>
                  <a:pt x="840539" y="-5882"/>
                  <a:pt x="1048326" y="0"/>
                </a:cubicBezTo>
                <a:cubicBezTo>
                  <a:pt x="1256113" y="5882"/>
                  <a:pt x="1600661" y="27409"/>
                  <a:pt x="1868170" y="0"/>
                </a:cubicBezTo>
                <a:cubicBezTo>
                  <a:pt x="2135679" y="-27409"/>
                  <a:pt x="2263587" y="14031"/>
                  <a:pt x="2466253" y="0"/>
                </a:cubicBezTo>
                <a:cubicBezTo>
                  <a:pt x="2668919" y="-14031"/>
                  <a:pt x="2850592" y="21508"/>
                  <a:pt x="3064336" y="0"/>
                </a:cubicBezTo>
                <a:cubicBezTo>
                  <a:pt x="3278080" y="-21508"/>
                  <a:pt x="3524860" y="15244"/>
                  <a:pt x="3884180" y="0"/>
                </a:cubicBezTo>
                <a:cubicBezTo>
                  <a:pt x="4243500" y="-15244"/>
                  <a:pt x="4221133" y="13523"/>
                  <a:pt x="4408343" y="0"/>
                </a:cubicBezTo>
                <a:cubicBezTo>
                  <a:pt x="4595553" y="-13523"/>
                  <a:pt x="5060131" y="16276"/>
                  <a:pt x="5228188" y="0"/>
                </a:cubicBezTo>
                <a:cubicBezTo>
                  <a:pt x="5396245" y="-16276"/>
                  <a:pt x="5820593" y="-10124"/>
                  <a:pt x="6048032" y="0"/>
                </a:cubicBezTo>
                <a:cubicBezTo>
                  <a:pt x="6275471" y="10124"/>
                  <a:pt x="6535911" y="14181"/>
                  <a:pt x="6720035" y="0"/>
                </a:cubicBezTo>
                <a:cubicBezTo>
                  <a:pt x="6904159" y="-14181"/>
                  <a:pt x="7213414" y="8529"/>
                  <a:pt x="7392039" y="0"/>
                </a:cubicBezTo>
                <a:cubicBezTo>
                  <a:pt x="7372199" y="223495"/>
                  <a:pt x="7399565" y="305531"/>
                  <a:pt x="7392039" y="483145"/>
                </a:cubicBezTo>
                <a:cubicBezTo>
                  <a:pt x="7384513" y="660759"/>
                  <a:pt x="7380125" y="743969"/>
                  <a:pt x="7392039" y="936405"/>
                </a:cubicBezTo>
                <a:cubicBezTo>
                  <a:pt x="7403953" y="1128841"/>
                  <a:pt x="7394950" y="1293946"/>
                  <a:pt x="7392039" y="1494263"/>
                </a:cubicBezTo>
                <a:cubicBezTo>
                  <a:pt x="7079842" y="1525256"/>
                  <a:pt x="6949928" y="1479472"/>
                  <a:pt x="6720035" y="1494263"/>
                </a:cubicBezTo>
                <a:cubicBezTo>
                  <a:pt x="6490142" y="1509054"/>
                  <a:pt x="6221990" y="1469648"/>
                  <a:pt x="6048032" y="1494263"/>
                </a:cubicBezTo>
                <a:cubicBezTo>
                  <a:pt x="5874074" y="1518878"/>
                  <a:pt x="5499840" y="1457829"/>
                  <a:pt x="5228188" y="1494263"/>
                </a:cubicBezTo>
                <a:cubicBezTo>
                  <a:pt x="4956536" y="1530697"/>
                  <a:pt x="4835482" y="1482791"/>
                  <a:pt x="4556184" y="1494263"/>
                </a:cubicBezTo>
                <a:cubicBezTo>
                  <a:pt x="4276886" y="1505735"/>
                  <a:pt x="4214137" y="1515510"/>
                  <a:pt x="4105942" y="1494263"/>
                </a:cubicBezTo>
                <a:cubicBezTo>
                  <a:pt x="3997747" y="1473016"/>
                  <a:pt x="3755379" y="1491086"/>
                  <a:pt x="3581779" y="1494263"/>
                </a:cubicBezTo>
                <a:cubicBezTo>
                  <a:pt x="3408179" y="1497440"/>
                  <a:pt x="2958209" y="1469442"/>
                  <a:pt x="2761935" y="1494263"/>
                </a:cubicBezTo>
                <a:cubicBezTo>
                  <a:pt x="2565661" y="1519084"/>
                  <a:pt x="2318431" y="1508864"/>
                  <a:pt x="2089931" y="1494263"/>
                </a:cubicBezTo>
                <a:cubicBezTo>
                  <a:pt x="1861431" y="1479662"/>
                  <a:pt x="1804205" y="1506090"/>
                  <a:pt x="1565768" y="1494263"/>
                </a:cubicBezTo>
                <a:cubicBezTo>
                  <a:pt x="1327331" y="1482436"/>
                  <a:pt x="1150254" y="1501109"/>
                  <a:pt x="893765" y="1494263"/>
                </a:cubicBezTo>
                <a:cubicBezTo>
                  <a:pt x="637276" y="1487417"/>
                  <a:pt x="413661" y="1529027"/>
                  <a:pt x="0" y="1494263"/>
                </a:cubicBezTo>
                <a:cubicBezTo>
                  <a:pt x="15869" y="1392692"/>
                  <a:pt x="-19504" y="1262767"/>
                  <a:pt x="0" y="1041003"/>
                </a:cubicBezTo>
                <a:cubicBezTo>
                  <a:pt x="19504" y="819239"/>
                  <a:pt x="-23878" y="737381"/>
                  <a:pt x="0" y="527973"/>
                </a:cubicBezTo>
                <a:cubicBezTo>
                  <a:pt x="23878" y="318565"/>
                  <a:pt x="23466" y="131879"/>
                  <a:pt x="0" y="0"/>
                </a:cubicBezTo>
                <a:close/>
              </a:path>
            </a:pathLst>
          </a:custGeom>
          <a:solidFill>
            <a:srgbClr val="66BA36">
              <a:alpha val="9804"/>
            </a:srgbClr>
          </a:solidFill>
          <a:ln w="38100">
            <a:solidFill>
              <a:srgbClr val="66BA3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744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F05058-0821-AFAF-0EBB-2167E84F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 链接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A85FFCC-0519-35D4-40F4-46CFF28970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" altLang="zh-CN" dirty="0">
                <a:hlinkClick r:id="rId2"/>
              </a:rPr>
              <a:t>https://github.com/NVIDIA/Cosmos</a:t>
            </a:r>
            <a:endParaRPr lang="en" altLang="zh-CN" dirty="0"/>
          </a:p>
          <a:p>
            <a:pPr algn="l"/>
            <a:r>
              <a:rPr lang="en" altLang="zh-CN" dirty="0">
                <a:hlinkClick r:id="rId3"/>
              </a:rPr>
              <a:t>https://github.com/orgs/NVIDIA/repositories?q=cosmos</a:t>
            </a:r>
            <a:endParaRPr lang="e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120AD9-B3CB-4B7F-429A-D4C9E3E9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视频目录大纲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44A42C-4EA1-0BA9-68DC-09FE68154A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457200" indent="-457200" algn="l">
              <a:buFont typeface="+mj-lt"/>
              <a:buAutoNum type="arabicPeriod"/>
            </a:pP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400" dirty="0"/>
              <a:t>什么是世界模型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WFM</a:t>
            </a:r>
            <a:r>
              <a:rPr lang="zh-CN" altLang="en-US" sz="2400" dirty="0"/>
              <a:t>（</a:t>
            </a:r>
            <a:r>
              <a:rPr lang="en-US" altLang="zh-CN" sz="2400" dirty="0"/>
              <a:t>World</a:t>
            </a:r>
            <a:r>
              <a:rPr lang="zh-CN" altLang="en-US" sz="2400" dirty="0"/>
              <a:t> </a:t>
            </a:r>
            <a:r>
              <a:rPr lang="en-US" altLang="zh-CN" sz="2400" dirty="0"/>
              <a:t>Foundation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）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 COSMOS</a:t>
            </a:r>
            <a:r>
              <a:rPr lang="zh-CN" altLang="en-US" sz="2400" dirty="0"/>
              <a:t> </a:t>
            </a:r>
            <a:r>
              <a:rPr lang="en-US" altLang="zh-CN" sz="2400" dirty="0"/>
              <a:t>NV</a:t>
            </a:r>
            <a:r>
              <a:rPr lang="zh-CN" altLang="en-US" sz="2400" dirty="0"/>
              <a:t>官网解读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 COSMOS</a:t>
            </a:r>
            <a:r>
              <a:rPr lang="zh-CN" altLang="en-US" sz="2400" dirty="0"/>
              <a:t> 技术论文分析</a:t>
            </a:r>
            <a:endParaRPr lang="en-US" altLang="zh-CN" sz="2400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sz="2400" dirty="0"/>
              <a:t> COSMOS</a:t>
            </a:r>
            <a:r>
              <a:rPr lang="zh-CN" altLang="en-US" sz="2400" dirty="0"/>
              <a:t> 对产业影响与思考</a:t>
            </a:r>
            <a:endParaRPr lang="en-US" altLang="zh-CN" sz="2400" dirty="0"/>
          </a:p>
        </p:txBody>
      </p:sp>
      <p:pic>
        <p:nvPicPr>
          <p:cNvPr id="1026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C693DF82-9961-8E7D-D034-A7343FF6D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7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B0D5CE8-C51F-F19D-2C08-13B50F57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COSMOS</a:t>
            </a:r>
            <a:r>
              <a:rPr lang="zh-CN" altLang="en-US" dirty="0">
                <a:solidFill>
                  <a:srgbClr val="76B900"/>
                </a:solidFill>
                <a:latin typeface="Lexend" pitchFamily="2" charset="0"/>
                <a:ea typeface="PingFang SC" panose="020B0400000000000000" pitchFamily="34" charset="-122"/>
              </a:rPr>
              <a:t> 为什么是世界模型？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1B32E37-75E3-D4FE-92FE-12956B0E77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/>
              <a:t>COSMOS</a:t>
            </a:r>
            <a:r>
              <a:rPr lang="zh-CN" altLang="en-US" dirty="0"/>
              <a:t> 不就是一个</a:t>
            </a:r>
            <a:r>
              <a:rPr lang="en-US" altLang="zh-CN" dirty="0"/>
              <a:t> SORA</a:t>
            </a:r>
            <a:r>
              <a:rPr lang="zh-CN" altLang="en-US" dirty="0"/>
              <a:t> 视频生成模型吗？有什么好值得在 </a:t>
            </a:r>
            <a:r>
              <a:rPr lang="en-US" altLang="zh-CN" dirty="0"/>
              <a:t>CES</a:t>
            </a:r>
            <a:r>
              <a:rPr lang="zh-CN" altLang="en-US" dirty="0"/>
              <a:t> 发布会上讲的？</a:t>
            </a:r>
            <a:endParaRPr lang="en-US" altLang="zh-CN" dirty="0"/>
          </a:p>
        </p:txBody>
      </p:sp>
      <p:pic>
        <p:nvPicPr>
          <p:cNvPr id="2" name="Picture 2" descr="思考表情包图片-思考表情包模板下载-包图网">
            <a:extLst>
              <a:ext uri="{FF2B5EF4-FFF2-40B4-BE49-F238E27FC236}">
                <a16:creationId xmlns:a16="http://schemas.microsoft.com/office/drawing/2014/main" id="{79CA10AA-FE02-1324-CA2C-1B07B3AB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7838" y="3963343"/>
            <a:ext cx="2299270" cy="229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13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931236" y="1046095"/>
            <a:ext cx="23342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01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什么是世界模型？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  <a:p>
            <a:pPr algn="ctr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  <a:ea typeface="+mj-ea"/>
              </a:rPr>
              <a:t>WFM</a:t>
            </a:r>
          </a:p>
        </p:txBody>
      </p:sp>
    </p:spTree>
    <p:extLst>
      <p:ext uri="{BB962C8B-B14F-4D97-AF65-F5344CB8AC3E}">
        <p14:creationId xmlns:p14="http://schemas.microsoft.com/office/powerpoint/2010/main" val="230663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2685A78-93BF-AEA5-02EC-77564AAD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WFM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255E49E-0496-2B67-1CD9-79FF3D0CA6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LLM</a:t>
            </a:r>
            <a:r>
              <a:rPr lang="zh-CN" altLang="en-US" dirty="0"/>
              <a:t> 提示一次生成一个 </a:t>
            </a:r>
            <a:r>
              <a:rPr lang="en" altLang="zh-CN" dirty="0"/>
              <a:t>token</a:t>
            </a:r>
            <a:r>
              <a:rPr lang="zh-CN" altLang="en" dirty="0"/>
              <a:t>，</a:t>
            </a:r>
            <a:r>
              <a:rPr lang="zh-CN" altLang="en-US" dirty="0"/>
              <a:t>仅限内容 </a:t>
            </a:r>
            <a:r>
              <a:rPr lang="en" altLang="zh-CN" dirty="0"/>
              <a:t>token</a:t>
            </a:r>
            <a:r>
              <a:rPr lang="zh-CN" altLang="en-US" dirty="0"/>
              <a:t> 输出。若要实现从「内容</a:t>
            </a:r>
            <a:r>
              <a:rPr lang="en" altLang="zh-CN" dirty="0"/>
              <a:t>token</a:t>
            </a:r>
            <a:r>
              <a:rPr lang="zh-CN" altLang="en" dirty="0"/>
              <a:t>」</a:t>
            </a:r>
            <a:r>
              <a:rPr lang="zh-CN" altLang="en-US" dirty="0"/>
              <a:t>转向「动作</a:t>
            </a:r>
            <a:r>
              <a:rPr lang="en" altLang="zh-CN" dirty="0"/>
              <a:t>token</a:t>
            </a:r>
            <a:r>
              <a:rPr lang="zh-CN" altLang="en" dirty="0"/>
              <a:t>」</a:t>
            </a:r>
            <a:r>
              <a:rPr lang="zh-CN" altLang="en-US" dirty="0"/>
              <a:t>的输出，</a:t>
            </a:r>
            <a:r>
              <a:rPr lang="en-US" altLang="zh-CN" dirty="0"/>
              <a:t>LLM</a:t>
            </a:r>
            <a:r>
              <a:rPr lang="zh-CN" altLang="en-US" dirty="0"/>
              <a:t> 无法满足。我们需要的是，一个能够理解物理世界的模型，简之</a:t>
            </a:r>
            <a:r>
              <a:rPr lang="en" altLang="zh-CN" dirty="0"/>
              <a:t>WFM</a:t>
            </a:r>
            <a:r>
              <a:rPr lang="zh-CN" altLang="en" dirty="0"/>
              <a:t>。</a:t>
            </a:r>
            <a:endParaRPr lang="zh-CN" altLang="en-US" dirty="0"/>
          </a:p>
        </p:txBody>
      </p: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4D2BD20E-C6F5-C983-660F-651176DBC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7" b="18104"/>
          <a:stretch/>
        </p:blipFill>
        <p:spPr bwMode="auto">
          <a:xfrm>
            <a:off x="617730" y="2410205"/>
            <a:ext cx="10969378" cy="392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2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F9F9E95-F21C-A226-A737-12513F1E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WFM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C187929-8A43-95B9-6D2F-C7CE9BD74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WFM</a:t>
            </a:r>
            <a:r>
              <a:rPr lang="zh-CN" altLang="en-US" dirty="0"/>
              <a:t> 可以从文本</a:t>
            </a:r>
            <a:r>
              <a:rPr lang="en-US" altLang="zh-CN" dirty="0"/>
              <a:t>/</a:t>
            </a:r>
            <a:r>
              <a:rPr lang="zh-CN" altLang="en-US" dirty="0"/>
              <a:t>图像输入数据，生成详细的视频，并通过将其的当前状态（图像</a:t>
            </a:r>
            <a:r>
              <a:rPr lang="en-US" altLang="zh-CN" dirty="0"/>
              <a:t>/</a:t>
            </a:r>
            <a:r>
              <a:rPr lang="zh-CN" altLang="en-US" dirty="0"/>
              <a:t>视频）与动作（提示</a:t>
            </a:r>
            <a:r>
              <a:rPr lang="en-US" altLang="zh-CN" dirty="0"/>
              <a:t>/</a:t>
            </a:r>
            <a:r>
              <a:rPr lang="zh-CN" altLang="en-US" dirty="0"/>
              <a:t>控制信号）相结合来</a:t>
            </a:r>
            <a:r>
              <a:rPr lang="zh-CN" altLang="en-US" b="1" dirty="0"/>
              <a:t>预测场景的演变</a:t>
            </a:r>
            <a:r>
              <a:rPr lang="zh-CN" altLang="en-US" dirty="0"/>
              <a:t>。</a:t>
            </a:r>
            <a:r>
              <a:rPr lang="en" altLang="zh-CN" dirty="0"/>
              <a:t>WFM</a:t>
            </a:r>
            <a:r>
              <a:rPr lang="zh-CN" altLang="en-US" dirty="0"/>
              <a:t> 能够想象许多不同的环境，并可以模拟未来，</a:t>
            </a:r>
            <a:r>
              <a:rPr lang="zh-CN" altLang="en-US" b="1" dirty="0"/>
              <a:t>帮助物理</a:t>
            </a:r>
            <a:r>
              <a:rPr lang="en" altLang="zh-CN" b="1" dirty="0"/>
              <a:t>AI</a:t>
            </a:r>
            <a:r>
              <a:rPr lang="zh-CN" altLang="en-US" b="1" dirty="0"/>
              <a:t>开发者做出更好的决策</a:t>
            </a:r>
            <a:r>
              <a:rPr lang="zh-CN" altLang="en-US" dirty="0"/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95419A-C7B9-A85B-A9F0-0EFC72612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4" b="17448"/>
          <a:stretch/>
        </p:blipFill>
        <p:spPr>
          <a:xfrm>
            <a:off x="1634615" y="2832421"/>
            <a:ext cx="8927532" cy="352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0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DBD569C-7349-CA38-7D91-A521207C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WFM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39BBE44-FF5C-761C-6988-C676AD2AF5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有了 </a:t>
            </a:r>
            <a:r>
              <a:rPr lang="en" altLang="zh-CN" dirty="0"/>
              <a:t>WFM</a:t>
            </a:r>
            <a:r>
              <a:rPr lang="zh-CN" altLang="en-US" dirty="0"/>
              <a:t> 模拟的 </a:t>
            </a:r>
            <a:r>
              <a:rPr lang="en-US" altLang="zh-CN" dirty="0"/>
              <a:t>3</a:t>
            </a:r>
            <a:r>
              <a:rPr lang="en" altLang="zh-CN" dirty="0"/>
              <a:t>D</a:t>
            </a:r>
            <a:r>
              <a:rPr lang="zh-CN" altLang="en-US" dirty="0"/>
              <a:t> 环境，研究者就可以在受控环境中训练和测试物理 </a:t>
            </a:r>
            <a:r>
              <a:rPr lang="en" altLang="zh-CN" dirty="0"/>
              <a:t>AI</a:t>
            </a:r>
            <a:r>
              <a:rPr lang="zh-CN" altLang="en-US" dirty="0"/>
              <a:t> 系统，物理模拟世界的一切。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8ECF17-1AED-6BD5-C214-BA1BF6960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1" b="10948"/>
          <a:stretch/>
        </p:blipFill>
        <p:spPr>
          <a:xfrm>
            <a:off x="802511" y="2545088"/>
            <a:ext cx="10605719" cy="37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6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图片">
            <a:extLst>
              <a:ext uri="{FF2B5EF4-FFF2-40B4-BE49-F238E27FC236}">
                <a16:creationId xmlns:a16="http://schemas.microsoft.com/office/drawing/2014/main" id="{7346018C-F3F2-1589-3E8F-4C939E2DE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8" t="144" r="9451" b="10469"/>
          <a:stretch/>
        </p:blipFill>
        <p:spPr bwMode="auto">
          <a:xfrm>
            <a:off x="3432313" y="883328"/>
            <a:ext cx="8521148" cy="55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384BB8F-02F6-14B6-7928-33A3E8AD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WFM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DD5D76-64C7-5337-2EBA-71A2460BB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6" y="1196752"/>
            <a:ext cx="4876016" cy="5197702"/>
          </a:xfrm>
        </p:spPr>
        <p:txBody>
          <a:bodyPr/>
          <a:lstStyle/>
          <a:p>
            <a:pPr latinLnBrk="1">
              <a:spcAft>
                <a:spcPts val="1000"/>
              </a:spcAft>
            </a:pPr>
            <a:r>
              <a:rPr lang="zh-CN" altLang="en-US" dirty="0"/>
              <a:t>未来世界「三台计算机」：一台是 </a:t>
            </a:r>
            <a:r>
              <a:rPr lang="en" altLang="zh-CN" dirty="0"/>
              <a:t>DGX</a:t>
            </a:r>
            <a:r>
              <a:rPr lang="zh-CN" altLang="en-US" dirty="0"/>
              <a:t>用来训练</a:t>
            </a:r>
            <a:r>
              <a:rPr lang="en" altLang="zh-CN" dirty="0"/>
              <a:t>AI</a:t>
            </a:r>
            <a:r>
              <a:rPr lang="zh-CN" altLang="en" dirty="0"/>
              <a:t>，</a:t>
            </a:r>
            <a:r>
              <a:rPr lang="zh-CN" altLang="en-US" dirty="0"/>
              <a:t>另一台 </a:t>
            </a:r>
            <a:r>
              <a:rPr lang="en" altLang="zh-CN" dirty="0"/>
              <a:t>AGX</a:t>
            </a:r>
            <a:r>
              <a:rPr lang="zh-CN" altLang="en-US" dirty="0"/>
              <a:t>用来部署 </a:t>
            </a:r>
            <a:r>
              <a:rPr lang="en" altLang="zh-CN" dirty="0"/>
              <a:t>AI</a:t>
            </a:r>
            <a:r>
              <a:rPr lang="zh-CN" altLang="en" dirty="0"/>
              <a:t>，</a:t>
            </a:r>
            <a:r>
              <a:rPr lang="zh-CN" altLang="en-US" dirty="0"/>
              <a:t>最后一台便是 </a:t>
            </a:r>
            <a:r>
              <a:rPr lang="en" altLang="zh-CN" dirty="0" err="1"/>
              <a:t>Omniverse+Cosmos</a:t>
            </a:r>
            <a:r>
              <a:rPr lang="zh-CN" altLang="en" dirty="0"/>
              <a:t>。</a:t>
            </a:r>
            <a:endParaRPr lang="en-US" altLang="zh-CN" dirty="0"/>
          </a:p>
          <a:p>
            <a:pPr latinLnBrk="1">
              <a:spcAft>
                <a:spcPts val="1000"/>
              </a:spcAft>
            </a:pPr>
            <a:r>
              <a:rPr lang="zh-CN" altLang="en-US" dirty="0"/>
              <a:t>老黄认为：未来，每一个工厂都有数字孪生，你可以将 </a:t>
            </a:r>
            <a:r>
              <a:rPr lang="en" altLang="zh-CN" dirty="0"/>
              <a:t>Omniverse</a:t>
            </a:r>
            <a:r>
              <a:rPr lang="zh-CN" altLang="en-US" dirty="0"/>
              <a:t> 和 </a:t>
            </a:r>
            <a:r>
              <a:rPr lang="en" altLang="zh-CN" dirty="0" err="1"/>
              <a:t>Cosoms</a:t>
            </a:r>
            <a:r>
              <a:rPr lang="zh-CN" altLang="en-US" dirty="0"/>
              <a:t> 结合，生成一大批未来场景。</a:t>
            </a:r>
          </a:p>
        </p:txBody>
      </p:sp>
    </p:spTree>
    <p:extLst>
      <p:ext uri="{BB962C8B-B14F-4D97-AF65-F5344CB8AC3E}">
        <p14:creationId xmlns:p14="http://schemas.microsoft.com/office/powerpoint/2010/main" val="27968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B95A44-CCF2-9448-AD90-014C7B1CC7EC}"/>
              </a:ext>
            </a:extLst>
          </p:cNvPr>
          <p:cNvSpPr txBox="1"/>
          <p:nvPr/>
        </p:nvSpPr>
        <p:spPr>
          <a:xfrm>
            <a:off x="4728456" y="1046095"/>
            <a:ext cx="273985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600" b="1" dirty="0">
                <a:gradFill>
                  <a:gsLst>
                    <a:gs pos="4000">
                      <a:srgbClr val="126FFC"/>
                    </a:gs>
                    <a:gs pos="73000">
                      <a:srgbClr val="126FFC">
                        <a:alpha val="0"/>
                      </a:srgbClr>
                    </a:gs>
                  </a:gsLst>
                  <a:lin ang="5400000" scaled="1"/>
                </a:gra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02</a:t>
            </a:r>
            <a:endParaRPr kumimoji="1" lang="zh-CN" altLang="en-US" sz="16600" b="1" dirty="0">
              <a:gradFill>
                <a:gsLst>
                  <a:gs pos="4000">
                    <a:srgbClr val="126FFC"/>
                  </a:gs>
                  <a:gs pos="73000">
                    <a:srgbClr val="126FFC">
                      <a:alpha val="0"/>
                    </a:srgbClr>
                  </a:gs>
                </a:gsLst>
                <a:lin ang="5400000" scaled="1"/>
              </a:gra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318274-4988-A24C-A300-D395CB35B714}"/>
              </a:ext>
            </a:extLst>
          </p:cNvPr>
          <p:cNvSpPr txBox="1"/>
          <p:nvPr/>
        </p:nvSpPr>
        <p:spPr>
          <a:xfrm>
            <a:off x="1241074" y="2990247"/>
            <a:ext cx="10132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800"/>
              </a:spcBef>
              <a:spcAft>
                <a:spcPts val="600"/>
              </a:spcAft>
            </a:pP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</a:rPr>
              <a:t>COSMOS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</a:rPr>
              <a:t> </a:t>
            </a:r>
            <a:r>
              <a:rPr lang="en-US" altLang="zh-CN" sz="9600" b="1" dirty="0">
                <a:solidFill>
                  <a:schemeClr val="bg1"/>
                </a:solidFill>
                <a:latin typeface="Lexend" pitchFamily="2" charset="0"/>
              </a:rPr>
              <a:t>NV</a:t>
            </a:r>
            <a:r>
              <a:rPr lang="zh-CN" altLang="en-US" sz="9600" b="1" dirty="0">
                <a:solidFill>
                  <a:schemeClr val="bg1"/>
                </a:solidFill>
                <a:latin typeface="Lexend" pitchFamily="2" charset="0"/>
              </a:rPr>
              <a:t>官网解读</a:t>
            </a:r>
            <a:endParaRPr lang="en-US" altLang="zh-CN" sz="9600" b="1" dirty="0">
              <a:solidFill>
                <a:schemeClr val="bg1"/>
              </a:solidFill>
              <a:latin typeface="Lexend" pitchFamily="2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5776391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29241</TotalTime>
  <Words>468</Words>
  <Application>Microsoft Macintosh PowerPoint</Application>
  <PresentationFormat>自定义</PresentationFormat>
  <Paragraphs>50</Paragraphs>
  <Slides>19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Microsoft YaHei</vt:lpstr>
      <vt:lpstr>Microsoft YaHei</vt:lpstr>
      <vt:lpstr>ACGN-MiaoGB-Flash</vt:lpstr>
      <vt:lpstr>PingFang SC Semibold</vt:lpstr>
      <vt:lpstr>Arial</vt:lpstr>
      <vt:lpstr>Calibri</vt:lpstr>
      <vt:lpstr>Futura Medium</vt:lpstr>
      <vt:lpstr>Gill Sans MT</vt:lpstr>
      <vt:lpstr>Lexend</vt:lpstr>
      <vt:lpstr>Wingdings</vt:lpstr>
      <vt:lpstr>封面页_图片版 </vt:lpstr>
      <vt:lpstr>1_内容Copytext </vt:lpstr>
      <vt:lpstr>code01</vt:lpstr>
      <vt:lpstr>1_code01</vt:lpstr>
      <vt:lpstr>结束页</vt:lpstr>
      <vt:lpstr>PowerPoint 演示文稿</vt:lpstr>
      <vt:lpstr>视频目录大纲</vt:lpstr>
      <vt:lpstr>COSMOS 为什么是世界模型？</vt:lpstr>
      <vt:lpstr>PowerPoint 演示文稿</vt:lpstr>
      <vt:lpstr>WFM</vt:lpstr>
      <vt:lpstr>WFM</vt:lpstr>
      <vt:lpstr>WFM</vt:lpstr>
      <vt:lpstr>WFM</vt:lpstr>
      <vt:lpstr>PowerPoint 演示文稿</vt:lpstr>
      <vt:lpstr>COSMOS 形式</vt:lpstr>
      <vt:lpstr>COSMOS 形式</vt:lpstr>
      <vt:lpstr>PowerPoint 演示文稿</vt:lpstr>
      <vt:lpstr>PowerPoint 演示文稿</vt:lpstr>
      <vt:lpstr>COSMOS 为什么是世界模型？</vt:lpstr>
      <vt:lpstr>总结与思考</vt:lpstr>
      <vt:lpstr>总结与思考</vt:lpstr>
      <vt:lpstr>总结与思考</vt:lpstr>
      <vt:lpstr>PowerPoint 演示文稿</vt:lpstr>
      <vt:lpstr>Github 链接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9524</cp:revision>
  <cp:lastPrinted>2023-09-08T09:14:01Z</cp:lastPrinted>
  <dcterms:created xsi:type="dcterms:W3CDTF">2020-08-28T08:44:19Z</dcterms:created>
  <dcterms:modified xsi:type="dcterms:W3CDTF">2025-01-14T11:30:58Z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